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56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79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84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22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1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04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36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5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7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9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95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6FA25-79A1-594F-8DCE-A8E326FFA5B6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690E6-9860-1E48-8309-EA742D41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eidiand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42046"/>
            <a:ext cx="8534400" cy="568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2708" y="0"/>
            <a:ext cx="88391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b="1" dirty="0" smtClean="0">
                <a:solidFill>
                  <a:schemeClr val="bg1"/>
                </a:solidFill>
              </a:rPr>
              <a:t>De wetenschap van ijs: </a:t>
            </a:r>
          </a:p>
          <a:p>
            <a:pPr algn="ctr"/>
            <a:r>
              <a:rPr lang="nl-BE" sz="2400" dirty="0" smtClean="0">
                <a:solidFill>
                  <a:schemeClr val="bg1"/>
                </a:solidFill>
              </a:rPr>
              <a:t>Hoe ijskappen gevormd worden en hoe wetenschappers</a:t>
            </a:r>
          </a:p>
          <a:p>
            <a:pPr algn="ctr"/>
            <a:r>
              <a:rPr lang="nl-BE" sz="2400" dirty="0" smtClean="0">
                <a:solidFill>
                  <a:schemeClr val="bg1"/>
                </a:solidFill>
              </a:rPr>
              <a:t>ijs gebruiken om meer te weten te komen over het voorbije klimaat</a:t>
            </a:r>
            <a:endParaRPr lang="nl-B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071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436" y="6376548"/>
            <a:ext cx="4695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Bron</a:t>
            </a:r>
            <a:r>
              <a:rPr lang="en-US" sz="1200" dirty="0" smtClean="0"/>
              <a:t>: </a:t>
            </a:r>
            <a:r>
              <a:rPr lang="en-US" sz="1200" dirty="0"/>
              <a:t>http://hays.outcrop.org/images/glaciers/press4e/figure-16-08.jpg</a:t>
            </a:r>
            <a:r>
              <a:rPr lang="en-US" sz="1200" dirty="0" smtClean="0">
                <a:effectLst/>
              </a:rPr>
              <a:t> </a:t>
            </a:r>
            <a:endParaRPr lang="en-US" sz="1200" dirty="0"/>
          </a:p>
        </p:txBody>
      </p:sp>
      <p:pic>
        <p:nvPicPr>
          <p:cNvPr id="5" name="Picture 4" descr="figure-16-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19344" cy="6096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60720" y="550962"/>
            <a:ext cx="31352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l-BE" dirty="0" smtClean="0">
                <a:solidFill>
                  <a:schemeClr val="tx2"/>
                </a:solidFill>
              </a:rPr>
              <a:t>Gletsjers en ijskappen worden gevormd door de opstapeling van sneeuw. Doordat sneeuw zich blijft opstapelen neemt de druk toe doorheen de tijd en worden onderliggende sneeuwlagen samengedrukt. Dit creëert een </a:t>
            </a:r>
            <a:r>
              <a:rPr lang="nl-BE" dirty="0" err="1" smtClean="0">
                <a:solidFill>
                  <a:schemeClr val="tx2"/>
                </a:solidFill>
              </a:rPr>
              <a:t>dense</a:t>
            </a:r>
            <a:r>
              <a:rPr lang="nl-BE" dirty="0" smtClean="0">
                <a:solidFill>
                  <a:schemeClr val="tx2"/>
                </a:solidFill>
              </a:rPr>
              <a:t> sneeuwlaag die </a:t>
            </a:r>
            <a:r>
              <a:rPr lang="nl-BE" dirty="0" smtClean="0">
                <a:solidFill>
                  <a:schemeClr val="tx2"/>
                </a:solidFill>
              </a:rPr>
              <a:t>firn </a:t>
            </a:r>
            <a:r>
              <a:rPr lang="nl-BE" dirty="0" smtClean="0">
                <a:solidFill>
                  <a:schemeClr val="tx2"/>
                </a:solidFill>
              </a:rPr>
              <a:t>wordt genoemd. Na verloop van tijd wordt de firn zo samengedrukt dat ze veranderd in ijs. Wetenschappers bestuderen dit ijs om meer te weten te komen over voorbije klimaatsveranderingen.</a:t>
            </a:r>
            <a:endParaRPr lang="nl-B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927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485874" y="3857299"/>
            <a:ext cx="6477000" cy="3279782"/>
            <a:chOff x="384" y="2256"/>
            <a:chExt cx="4080" cy="2066"/>
          </a:xfrm>
        </p:grpSpPr>
        <p:grpSp>
          <p:nvGrpSpPr>
            <p:cNvPr id="5" name="Group 32"/>
            <p:cNvGrpSpPr>
              <a:grpSpLocks/>
            </p:cNvGrpSpPr>
            <p:nvPr/>
          </p:nvGrpSpPr>
          <p:grpSpPr bwMode="auto">
            <a:xfrm>
              <a:off x="432" y="2256"/>
              <a:ext cx="4032" cy="1872"/>
              <a:chOff x="528" y="1104"/>
              <a:chExt cx="4608" cy="2544"/>
            </a:xfrm>
          </p:grpSpPr>
          <p:grpSp>
            <p:nvGrpSpPr>
              <p:cNvPr id="7" name="Group 30"/>
              <p:cNvGrpSpPr>
                <a:grpSpLocks/>
              </p:cNvGrpSpPr>
              <p:nvPr/>
            </p:nvGrpSpPr>
            <p:grpSpPr bwMode="auto">
              <a:xfrm>
                <a:off x="528" y="1104"/>
                <a:ext cx="4608" cy="2544"/>
                <a:chOff x="384" y="0"/>
                <a:chExt cx="4608" cy="2544"/>
              </a:xfrm>
            </p:grpSpPr>
            <p:grpSp>
              <p:nvGrpSpPr>
                <p:cNvPr id="9" name="Group 28"/>
                <p:cNvGrpSpPr>
                  <a:grpSpLocks/>
                </p:cNvGrpSpPr>
                <p:nvPr/>
              </p:nvGrpSpPr>
              <p:grpSpPr bwMode="auto">
                <a:xfrm>
                  <a:off x="384" y="0"/>
                  <a:ext cx="4608" cy="2376"/>
                  <a:chOff x="384" y="0"/>
                  <a:chExt cx="4608" cy="2376"/>
                </a:xfrm>
              </p:grpSpPr>
              <p:pic>
                <p:nvPicPr>
                  <p:cNvPr id="11" name="Picture 26" descr="co2-temperature-long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b="43776"/>
                  <a:stretch>
                    <a:fillRect/>
                  </a:stretch>
                </p:blipFill>
                <p:spPr bwMode="auto">
                  <a:xfrm>
                    <a:off x="384" y="0"/>
                    <a:ext cx="4608" cy="2256"/>
                  </a:xfrm>
                  <a:prstGeom prst="rect">
                    <a:avLst/>
                  </a:prstGeom>
                  <a:solidFill>
                    <a:srgbClr val="EAEAEA"/>
                  </a:solidFill>
                </p:spPr>
              </p:pic>
              <p:pic>
                <p:nvPicPr>
                  <p:cNvPr id="12" name="Picture 27" descr="co2-temperature-long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73526" b="15446"/>
                  <a:stretch>
                    <a:fillRect/>
                  </a:stretch>
                </p:blipFill>
                <p:spPr bwMode="auto">
                  <a:xfrm>
                    <a:off x="384" y="1944"/>
                    <a:ext cx="4608" cy="432"/>
                  </a:xfrm>
                  <a:prstGeom prst="rect">
                    <a:avLst/>
                  </a:prstGeom>
                  <a:solidFill>
                    <a:srgbClr val="EAEAEA"/>
                  </a:solidFill>
                </p:spPr>
              </p:pic>
            </p:grpSp>
            <p:pic>
              <p:nvPicPr>
                <p:cNvPr id="10" name="Picture 29" descr="co2-temperature-lo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84119" b="11395"/>
                <a:stretch>
                  <a:fillRect/>
                </a:stretch>
              </p:blipFill>
              <p:spPr bwMode="auto">
                <a:xfrm>
                  <a:off x="384" y="2352"/>
                  <a:ext cx="4608" cy="192"/>
                </a:xfrm>
                <a:prstGeom prst="rect">
                  <a:avLst/>
                </a:prstGeom>
                <a:solidFill>
                  <a:srgbClr val="EAEAEA"/>
                </a:solidFill>
              </p:spPr>
            </p:pic>
          </p:grpSp>
          <p:sp>
            <p:nvSpPr>
              <p:cNvPr id="8" name="Rectangle 31"/>
              <p:cNvSpPr>
                <a:spLocks noChangeArrowheads="1"/>
              </p:cNvSpPr>
              <p:nvPr/>
            </p:nvSpPr>
            <p:spPr bwMode="auto">
              <a:xfrm>
                <a:off x="2448" y="1392"/>
                <a:ext cx="1536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Rectangle 40"/>
            <p:cNvSpPr>
              <a:spLocks noChangeArrowheads="1"/>
            </p:cNvSpPr>
            <p:nvPr/>
          </p:nvSpPr>
          <p:spPr bwMode="auto">
            <a:xfrm>
              <a:off x="384" y="4070"/>
              <a:ext cx="11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en-US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Title 1"/>
          <p:cNvSpPr txBox="1">
            <a:spLocks/>
          </p:cNvSpPr>
          <p:nvPr/>
        </p:nvSpPr>
        <p:spPr>
          <a:xfrm>
            <a:off x="1600950" y="187492"/>
            <a:ext cx="5713499" cy="7254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2400" dirty="0" smtClean="0">
                <a:solidFill>
                  <a:schemeClr val="bg1"/>
                </a:solidFill>
                <a:latin typeface="Apple Casual" charset="0"/>
              </a:rPr>
              <a:t> </a:t>
            </a:r>
            <a:r>
              <a:rPr lang="nl-BE" sz="2400" dirty="0" smtClean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nl-BE" sz="2400" dirty="0" err="1" smtClean="0">
                <a:solidFill>
                  <a:schemeClr val="bg1"/>
                </a:solidFill>
                <a:latin typeface="Calibri" charset="0"/>
              </a:rPr>
              <a:t>Ijskernen</a:t>
            </a:r>
            <a:r>
              <a:rPr lang="nl-BE" sz="2400" dirty="0" smtClean="0">
                <a:solidFill>
                  <a:schemeClr val="bg1"/>
                </a:solidFill>
                <a:latin typeface="Calibri" charset="0"/>
              </a:rPr>
              <a:t> en klimaatsverandering: 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charset="0"/>
              </a:rPr>
              <a:t>Fluctuaties in broeikasgasconcentraties</a:t>
            </a:r>
            <a:br>
              <a:rPr lang="nl-BE" sz="2400" dirty="0" smtClean="0">
                <a:solidFill>
                  <a:schemeClr val="bg1"/>
                </a:solidFill>
                <a:latin typeface="Calibri" charset="0"/>
              </a:rPr>
            </a:br>
            <a:endParaRPr lang="nl-BE" sz="24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27021" y="737725"/>
            <a:ext cx="8229600" cy="1600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300" b="1" dirty="0" err="1" smtClean="0">
                <a:solidFill>
                  <a:schemeClr val="bg1"/>
                </a:solidFill>
              </a:rPr>
              <a:t>Ijs</a:t>
            </a:r>
            <a:r>
              <a:rPr lang="nl-BE" sz="2300" b="1" dirty="0" smtClean="0">
                <a:solidFill>
                  <a:schemeClr val="bg1"/>
                </a:solidFill>
              </a:rPr>
              <a:t> kan oude atmosferen bewaren</a:t>
            </a:r>
          </a:p>
          <a:p>
            <a:pPr lvl="1"/>
            <a:r>
              <a:rPr lang="nl-BE" sz="2300" dirty="0" smtClean="0">
                <a:solidFill>
                  <a:schemeClr val="bg1"/>
                </a:solidFill>
              </a:rPr>
              <a:t>De concentraties van broeikasgassen zoals koolstofdioxide en methaan kunnen onttrokken worden uit luchtbellen in het ijs. </a:t>
            </a:r>
            <a:endParaRPr lang="nl-BE" sz="2300" dirty="0">
              <a:solidFill>
                <a:schemeClr val="bg1"/>
              </a:solidFill>
            </a:endParaRPr>
          </a:p>
        </p:txBody>
      </p:sp>
      <p:pic>
        <p:nvPicPr>
          <p:cNvPr id="15" name="Picture 5" descr="snowdrif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17" y="2360298"/>
            <a:ext cx="2149475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Straight Connector 15"/>
          <p:cNvCxnSpPr/>
          <p:nvPr/>
        </p:nvCxnSpPr>
        <p:spPr>
          <a:xfrm flipV="1">
            <a:off x="2670010" y="3081079"/>
            <a:ext cx="690563" cy="3175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4-Point Star 16"/>
          <p:cNvSpPr/>
          <p:nvPr/>
        </p:nvSpPr>
        <p:spPr>
          <a:xfrm>
            <a:off x="4648299" y="2592166"/>
            <a:ext cx="822325" cy="823912"/>
          </a:xfrm>
          <a:prstGeom prst="star4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4-Point Star 17"/>
          <p:cNvSpPr/>
          <p:nvPr/>
        </p:nvSpPr>
        <p:spPr>
          <a:xfrm>
            <a:off x="4562673" y="2706318"/>
            <a:ext cx="301625" cy="463550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9" name="4-Point Star 18"/>
          <p:cNvSpPr/>
          <p:nvPr/>
        </p:nvSpPr>
        <p:spPr>
          <a:xfrm>
            <a:off x="5007008" y="3039859"/>
            <a:ext cx="823913" cy="622300"/>
          </a:xfrm>
          <a:prstGeom prst="star4">
            <a:avLst>
              <a:gd name="adj" fmla="val 4519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4-Point Star 19"/>
          <p:cNvSpPr/>
          <p:nvPr/>
        </p:nvSpPr>
        <p:spPr>
          <a:xfrm>
            <a:off x="4279950" y="3030168"/>
            <a:ext cx="822325" cy="823912"/>
          </a:xfrm>
          <a:prstGeom prst="star4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4-Point Star 20"/>
          <p:cNvSpPr/>
          <p:nvPr/>
        </p:nvSpPr>
        <p:spPr>
          <a:xfrm>
            <a:off x="4808538" y="3293841"/>
            <a:ext cx="455612" cy="382587"/>
          </a:xfrm>
          <a:prstGeom prst="star4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4-Point Star 21"/>
          <p:cNvSpPr/>
          <p:nvPr/>
        </p:nvSpPr>
        <p:spPr>
          <a:xfrm>
            <a:off x="3994337" y="2549864"/>
            <a:ext cx="512763" cy="625475"/>
          </a:xfrm>
          <a:prstGeom prst="star4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4-Point Star 22"/>
          <p:cNvSpPr/>
          <p:nvPr/>
        </p:nvSpPr>
        <p:spPr>
          <a:xfrm>
            <a:off x="5249879" y="2590356"/>
            <a:ext cx="822325" cy="823913"/>
          </a:xfrm>
          <a:prstGeom prst="star4">
            <a:avLst>
              <a:gd name="adj" fmla="val 1516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4-Point Star 23"/>
          <p:cNvSpPr/>
          <p:nvPr/>
        </p:nvSpPr>
        <p:spPr>
          <a:xfrm>
            <a:off x="4575175" y="2965228"/>
            <a:ext cx="592138" cy="657225"/>
          </a:xfrm>
          <a:prstGeom prst="star4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4-Point Star 24"/>
          <p:cNvSpPr/>
          <p:nvPr/>
        </p:nvSpPr>
        <p:spPr>
          <a:xfrm>
            <a:off x="4295775" y="3054128"/>
            <a:ext cx="46038" cy="460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6" name="4-Point Star 25"/>
          <p:cNvSpPr/>
          <p:nvPr/>
        </p:nvSpPr>
        <p:spPr>
          <a:xfrm>
            <a:off x="4255972" y="2623786"/>
            <a:ext cx="455613" cy="638175"/>
          </a:xfrm>
          <a:prstGeom prst="star4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4-Point Star 26"/>
          <p:cNvSpPr/>
          <p:nvPr/>
        </p:nvSpPr>
        <p:spPr>
          <a:xfrm>
            <a:off x="5081687" y="2479453"/>
            <a:ext cx="420687" cy="492125"/>
          </a:xfrm>
          <a:prstGeom prst="star4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/>
          <p:cNvCxnSpPr/>
          <p:nvPr/>
        </p:nvCxnSpPr>
        <p:spPr>
          <a:xfrm>
            <a:off x="6113463" y="3052541"/>
            <a:ext cx="695325" cy="3175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50" descr="coreash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661" y="2260055"/>
            <a:ext cx="1655960" cy="200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4-Point Star 29"/>
          <p:cNvSpPr/>
          <p:nvPr/>
        </p:nvSpPr>
        <p:spPr>
          <a:xfrm>
            <a:off x="3508375" y="2641230"/>
            <a:ext cx="822325" cy="822325"/>
          </a:xfrm>
          <a:prstGeom prst="star4">
            <a:avLst>
              <a:gd name="adj" fmla="val 798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4-Point Star 30"/>
          <p:cNvSpPr/>
          <p:nvPr/>
        </p:nvSpPr>
        <p:spPr>
          <a:xfrm>
            <a:off x="3810000" y="3300117"/>
            <a:ext cx="695325" cy="631825"/>
          </a:xfrm>
          <a:prstGeom prst="star4">
            <a:avLst>
              <a:gd name="adj" fmla="val 9039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4-Point Star 31"/>
          <p:cNvSpPr/>
          <p:nvPr/>
        </p:nvSpPr>
        <p:spPr>
          <a:xfrm>
            <a:off x="3881355" y="2979460"/>
            <a:ext cx="647700" cy="612775"/>
          </a:xfrm>
          <a:prstGeom prst="star4">
            <a:avLst>
              <a:gd name="adj" fmla="val 8929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TextBox 54"/>
          <p:cNvSpPr txBox="1">
            <a:spLocks noChangeArrowheads="1"/>
          </p:cNvSpPr>
          <p:nvPr/>
        </p:nvSpPr>
        <p:spPr bwMode="auto">
          <a:xfrm>
            <a:off x="3827562" y="2044478"/>
            <a:ext cx="2583528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BE" sz="1800" dirty="0" smtClean="0">
                <a:latin typeface="Calibri" charset="0"/>
              </a:rPr>
              <a:t>Gassen worden gevangen</a:t>
            </a:r>
            <a:endParaRPr lang="nl-BE" sz="1800" dirty="0">
              <a:latin typeface="Calibri" charset="0"/>
            </a:endParaRPr>
          </a:p>
        </p:txBody>
      </p:sp>
      <p:sp>
        <p:nvSpPr>
          <p:cNvPr id="34" name="TextBox 55"/>
          <p:cNvSpPr txBox="1">
            <a:spLocks noChangeArrowheads="1"/>
          </p:cNvSpPr>
          <p:nvPr/>
        </p:nvSpPr>
        <p:spPr bwMode="auto">
          <a:xfrm>
            <a:off x="7007449" y="3842968"/>
            <a:ext cx="1649171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nl-BE" sz="1800" dirty="0" err="1">
                <a:latin typeface="Calibri" charset="0"/>
              </a:rPr>
              <a:t>Ijs</a:t>
            </a:r>
            <a:r>
              <a:rPr lang="nl-BE" sz="1800" dirty="0">
                <a:latin typeface="Calibri" charset="0"/>
              </a:rPr>
              <a:t> met bellen wordt gevormd</a:t>
            </a:r>
          </a:p>
        </p:txBody>
      </p:sp>
      <p:sp>
        <p:nvSpPr>
          <p:cNvPr id="35" name="TextBox 56"/>
          <p:cNvSpPr txBox="1">
            <a:spLocks noChangeArrowheads="1"/>
          </p:cNvSpPr>
          <p:nvPr/>
        </p:nvSpPr>
        <p:spPr bwMode="auto">
          <a:xfrm>
            <a:off x="431017" y="3602059"/>
            <a:ext cx="2158155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BE" sz="1800" dirty="0" smtClean="0">
                <a:latin typeface="Calibri" charset="0"/>
              </a:rPr>
              <a:t>Sneeuw accumuleert</a:t>
            </a:r>
            <a:endParaRPr lang="nl-BE" sz="1800" dirty="0">
              <a:latin typeface="Calibri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00661" y="4732222"/>
            <a:ext cx="197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chemeClr val="bg1"/>
                </a:solidFill>
              </a:rPr>
              <a:t>Dit zijn </a:t>
            </a:r>
            <a:r>
              <a:rPr lang="nl-BE" dirty="0" smtClean="0">
                <a:solidFill>
                  <a:schemeClr val="bg1"/>
                </a:solidFill>
              </a:rPr>
              <a:t>observaties </a:t>
            </a:r>
            <a:r>
              <a:rPr lang="nl-BE" dirty="0">
                <a:solidFill>
                  <a:schemeClr val="bg1"/>
                </a:solidFill>
              </a:rPr>
              <a:t>voor CO</a:t>
            </a:r>
            <a:r>
              <a:rPr lang="nl-BE" baseline="-25000" dirty="0">
                <a:solidFill>
                  <a:schemeClr val="bg1"/>
                </a:solidFill>
              </a:rPr>
              <a:t>2</a:t>
            </a:r>
            <a:r>
              <a:rPr lang="nl-BE" dirty="0">
                <a:solidFill>
                  <a:schemeClr val="bg1"/>
                </a:solidFill>
              </a:rPr>
              <a:t> gemeten in ijskernen van </a:t>
            </a:r>
            <a:r>
              <a:rPr lang="nl-BE" dirty="0" smtClean="0">
                <a:solidFill>
                  <a:schemeClr val="bg1"/>
                </a:solidFill>
              </a:rPr>
              <a:t>Antarctica</a:t>
            </a: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00661" y="6138731"/>
            <a:ext cx="17280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dirty="0" smtClean="0">
                <a:solidFill>
                  <a:srgbClr val="FFFFFF"/>
                </a:solidFill>
              </a:rPr>
              <a:t>Bronnen: </a:t>
            </a:r>
            <a:r>
              <a:rPr lang="nl-BE" sz="1000" dirty="0" err="1" smtClean="0">
                <a:solidFill>
                  <a:srgbClr val="FFFFFF"/>
                </a:solidFill>
              </a:rPr>
              <a:t>Jouzel</a:t>
            </a:r>
            <a:r>
              <a:rPr lang="nl-BE" sz="1000" dirty="0" smtClean="0">
                <a:solidFill>
                  <a:srgbClr val="FFFFFF"/>
                </a:solidFill>
              </a:rPr>
              <a:t> (2007), </a:t>
            </a:r>
            <a:r>
              <a:rPr lang="nl-BE" sz="1000" dirty="0" err="1" smtClean="0">
                <a:solidFill>
                  <a:srgbClr val="FFFFFF"/>
                </a:solidFill>
              </a:rPr>
              <a:t>Luthi</a:t>
            </a:r>
            <a:r>
              <a:rPr lang="nl-BE" sz="1000" dirty="0" smtClean="0">
                <a:solidFill>
                  <a:srgbClr val="FFFFFF"/>
                </a:solidFill>
              </a:rPr>
              <a:t> (2008), </a:t>
            </a:r>
            <a:r>
              <a:rPr lang="nl-BE" sz="1000" dirty="0" err="1" smtClean="0">
                <a:solidFill>
                  <a:srgbClr val="FFFFFF"/>
                </a:solidFill>
              </a:rPr>
              <a:t>Siegenthaler</a:t>
            </a:r>
            <a:r>
              <a:rPr lang="nl-BE" sz="1000" dirty="0" smtClean="0">
                <a:solidFill>
                  <a:srgbClr val="FFFFFF"/>
                </a:solidFill>
              </a:rPr>
              <a:t> (2005), </a:t>
            </a:r>
            <a:r>
              <a:rPr lang="nl-BE" sz="1000" dirty="0" err="1" smtClean="0">
                <a:solidFill>
                  <a:srgbClr val="FFFFFF"/>
                </a:solidFill>
              </a:rPr>
              <a:t>MacFarling</a:t>
            </a:r>
            <a:r>
              <a:rPr lang="nl-BE" sz="1000" dirty="0" smtClean="0">
                <a:solidFill>
                  <a:srgbClr val="FFFFFF"/>
                </a:solidFill>
              </a:rPr>
              <a:t> (2006), </a:t>
            </a:r>
            <a:r>
              <a:rPr lang="nl-BE" sz="1000" dirty="0" err="1" smtClean="0">
                <a:solidFill>
                  <a:srgbClr val="FFFFFF"/>
                </a:solidFill>
              </a:rPr>
              <a:t>NOAA</a:t>
            </a:r>
            <a:endParaRPr lang="nl-BE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89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597" y="85593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BE" dirty="0" smtClean="0">
                <a:solidFill>
                  <a:schemeClr val="tx2"/>
                </a:solidFill>
              </a:rPr>
              <a:t/>
            </a:r>
            <a:br>
              <a:rPr lang="nl-BE" dirty="0" smtClean="0">
                <a:solidFill>
                  <a:schemeClr val="tx2"/>
                </a:solidFill>
              </a:rPr>
            </a:br>
            <a:r>
              <a:rPr lang="nl-BE" sz="3600" dirty="0" smtClean="0">
                <a:solidFill>
                  <a:schemeClr val="tx2"/>
                </a:solidFill>
              </a:rPr>
              <a:t>- Kun je sneeuwvlokken, firn en ijs tekenen? </a:t>
            </a:r>
            <a:br>
              <a:rPr lang="nl-BE" sz="3600" dirty="0" smtClean="0">
                <a:solidFill>
                  <a:schemeClr val="tx2"/>
                </a:solidFill>
              </a:rPr>
            </a:br>
            <a:endParaRPr lang="nl-BE" sz="3600" dirty="0">
              <a:solidFill>
                <a:schemeClr val="tx2"/>
              </a:solidFill>
            </a:endParaRPr>
          </a:p>
        </p:txBody>
      </p:sp>
      <p:pic>
        <p:nvPicPr>
          <p:cNvPr id="4" name="Picture 3" descr="flakes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3722382"/>
            <a:ext cx="2849540" cy="2684363"/>
          </a:xfrm>
          <a:prstGeom prst="rect">
            <a:avLst/>
          </a:prstGeom>
        </p:spPr>
      </p:pic>
      <p:pic>
        <p:nvPicPr>
          <p:cNvPr id="5" name="Picture 4" descr="blobs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3500954" y="3722382"/>
            <a:ext cx="2763915" cy="2684363"/>
          </a:xfrm>
          <a:prstGeom prst="rect">
            <a:avLst/>
          </a:prstGeom>
        </p:spPr>
      </p:pic>
      <p:pic>
        <p:nvPicPr>
          <p:cNvPr id="6" name="Picture 5" descr="bubbles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6474388" y="3722382"/>
            <a:ext cx="2583986" cy="26843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0063" y="2334504"/>
            <a:ext cx="78710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dirty="0" smtClean="0">
                <a:solidFill>
                  <a:schemeClr val="tx2"/>
                </a:solidFill>
              </a:rPr>
              <a:t>- </a:t>
            </a:r>
            <a:r>
              <a:rPr lang="nl-BE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Hoe denk je dat elk van deze eruit zou zien? </a:t>
            </a:r>
            <a:endParaRPr lang="nl-BE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94661" y="239091"/>
            <a:ext cx="3841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u="sng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Ijskern</a:t>
            </a:r>
            <a:r>
              <a:rPr lang="nl-BE" sz="3200" b="1" u="sng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kunstactiviteit</a:t>
            </a:r>
            <a:endParaRPr lang="nl-BE" sz="3200" b="1" u="sng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063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180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 - Kun je sneeuwvlokken, firn en ijs tekenen?  </vt:lpstr>
    </vt:vector>
  </TitlesOfParts>
  <Company>U.S. Geological Survey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Heidi Roop</dc:creator>
  <cp:lastModifiedBy>Igor Eulaers</cp:lastModifiedBy>
  <cp:revision>16</cp:revision>
  <dcterms:created xsi:type="dcterms:W3CDTF">2012-08-01T02:11:35Z</dcterms:created>
  <dcterms:modified xsi:type="dcterms:W3CDTF">2012-08-27T14:51:18Z</dcterms:modified>
</cp:coreProperties>
</file>